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04A"/>
    <a:srgbClr val="2A556E"/>
    <a:srgbClr val="FEDD00"/>
    <a:srgbClr val="33536F"/>
    <a:srgbClr val="F4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C4B46A-C6C7-4DCE-B44D-C79C33BC91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9074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C88E5-181F-461E-BBAD-CBD4D826BA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9074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56BA13AC-09D0-4F02-BC58-3AF6516230AE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08BD0-A5B3-4145-9083-FBB2EA32BF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684927"/>
            <a:ext cx="2972421" cy="459074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B3056-D90A-48CF-B5A1-046F1CBA83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027" y="8684927"/>
            <a:ext cx="2972421" cy="459074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F1B721F8-A7A9-4EAD-8D09-4321B923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CAD65-10B6-4819-973D-79AA41DC4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12D4E-8124-4270-8C73-662360F60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1EA6-67CF-42B5-BCF1-553EC790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23D08-BF5E-460E-B3BD-5D122C66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364EB-AA88-48EE-B671-DB9AA13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0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4DC9-6390-4926-BFF5-FD29F51C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AF947-C002-4459-A8C7-56FF5C04B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809C9-1551-4324-93C2-8528C97A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9D6CF-5E06-4ACD-B68A-8D567902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59F9-3ADC-4753-A83C-4A075A21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85959-97D9-4F9E-AE57-DF291ECA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EE90A-A288-4C5E-9FD1-6CF24C70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A0F39-0092-4C2C-8817-D6125D37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8F1D-C1F2-4018-879F-3C492EC9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B481-5245-472C-AE03-2DB626A6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0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DC44-882F-447D-A24D-9CB232DA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D71B0-46AA-4D7C-A03D-033EE2594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1A745-D104-41AE-B532-B5AC6918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982F1-A3EE-4B4D-A678-7481FAAC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00386-3252-4C46-BD39-07B1342A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6701-AC4D-4E06-BF31-CD6F48C5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D002D-7878-491D-9B81-4841BBF80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B90C6-4CED-4111-AB83-F7A9AE5B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87602-9753-4346-BD77-D9E31AFA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58276-55B0-4FFD-B150-A4207C89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3E39-AA63-4E50-A7D8-543959D3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B805-106D-4476-BB25-150F40CEC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CBF09-569C-41A2-BBFC-56713873B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8A025-53F2-4A72-99AE-725B1D1E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951F7-93DB-4A2C-8617-8069B477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5FA3B-A321-42D2-9924-7CE8D405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6475-67D2-4247-9022-B7478324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58E9C-3423-4CCE-8E54-1B3A6628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E0C68-5137-4ED4-8009-44E2F969F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1376E-3C73-450A-87AB-F59E2D9F8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13993-3CE1-44E0-9495-7DF319C63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911814-CDF1-467B-94A3-A507677E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93838E-2644-48FD-9924-873098DD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15DF5-73C2-4FAA-A416-73B3CDD3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8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DBB2-DB27-4C3D-AB14-519BE444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35DBD-CBDF-462D-A146-00F9B9AC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F2F65-D29D-4929-A8E6-94D2E122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D2C96-8593-453B-ACD1-2C12065A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63656-DDC4-4B2C-A3F4-D9BD9829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0D8C4-9FF4-435E-8E7C-B177D1EB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6383-49A7-4C55-8051-9EBAA1BB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0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9ECE-2665-4686-B080-33CB0A9D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79E8-AF4D-4332-B121-5A2707EDF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A4CDB-30B9-4E1E-B6F1-AF2A13B14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912FD-305E-4947-9857-592D3358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3F979-0490-471B-B530-98E6DD64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4E8C2-08A8-4672-A2B9-EB8B127F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3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9F36-63D6-4557-B2C1-81D71395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88EFE-B9EC-42D0-82A6-7F0704D19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03AC0-AB4C-4D4D-AED1-2BF6EF86A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58D16-61A4-456F-BA0C-6F30FE9D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F1D6B-4CB7-4809-B2D4-4DD4C661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C9E0E-1707-4DB5-B537-3F95C834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1BD8E-E8AE-4DFB-9E10-EC5ECE56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C7FD1-770B-405B-8A78-EC9CB8B67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55F9A-3086-4547-9BDF-4F0375428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6C36-57CA-455E-B7F5-561182415D85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FC4F1-3407-474F-948A-7CF5C247B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5B198-A5AC-4445-B00F-1C15B0943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6907-3CC9-40A4-BC8D-F1887A8488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A34D0-40CB-478E-8635-8D6C2DA8F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E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6B6A9-6A91-468B-A2A3-DE00857C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4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5CA7EF-E82F-4B94-AB99-5D14066D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942"/>
            <a:ext cx="11579144" cy="984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2A160-96E8-7E4F-86A6-9E1B1904B121}"/>
              </a:ext>
            </a:extLst>
          </p:cNvPr>
          <p:cNvSpPr txBox="1"/>
          <p:nvPr/>
        </p:nvSpPr>
        <p:spPr>
          <a:xfrm>
            <a:off x="379140" y="327673"/>
            <a:ext cx="1181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WHAT IS HAPPENING?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EB70D-74D8-534A-BF1A-C1B1BCF70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70" y="2150618"/>
            <a:ext cx="6083300" cy="204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4111A-66FE-FF48-880E-2E58FE1B8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144" y="4524502"/>
            <a:ext cx="5842000" cy="2044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87B5E3-C367-A946-BE21-4B2F776A4D48}"/>
              </a:ext>
            </a:extLst>
          </p:cNvPr>
          <p:cNvSpPr txBox="1"/>
          <p:nvPr/>
        </p:nvSpPr>
        <p:spPr>
          <a:xfrm>
            <a:off x="379140" y="2406650"/>
            <a:ext cx="569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Starting in 2018, families can choose Cub Scouts for their sons </a:t>
            </a:r>
            <a:r>
              <a:rPr lang="en-US" sz="24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AND</a:t>
            </a: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daughters.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FEC674-4A75-4B4E-A817-2D03F161EE18}"/>
              </a:ext>
            </a:extLst>
          </p:cNvPr>
          <p:cNvSpPr txBox="1"/>
          <p:nvPr/>
        </p:nvSpPr>
        <p:spPr>
          <a:xfrm>
            <a:off x="5811906" y="4715855"/>
            <a:ext cx="5692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 Scouting program for older girls will be delivered in 2019, allowing participants to earn the highest rank of Eagle Scout.</a:t>
            </a:r>
          </a:p>
        </p:txBody>
      </p:sp>
    </p:spTree>
    <p:extLst>
      <p:ext uri="{BB962C8B-B14F-4D97-AF65-F5344CB8AC3E}">
        <p14:creationId xmlns:p14="http://schemas.microsoft.com/office/powerpoint/2010/main" val="231847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5CA7EF-E82F-4B94-AB99-5D14066D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942"/>
            <a:ext cx="11579144" cy="984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2A160-96E8-7E4F-86A6-9E1B1904B121}"/>
              </a:ext>
            </a:extLst>
          </p:cNvPr>
          <p:cNvSpPr txBox="1"/>
          <p:nvPr/>
        </p:nvSpPr>
        <p:spPr>
          <a:xfrm>
            <a:off x="379140" y="327673"/>
            <a:ext cx="1181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WHY THE CHANGE?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7B5E3-C367-A946-BE21-4B2F776A4D48}"/>
              </a:ext>
            </a:extLst>
          </p:cNvPr>
          <p:cNvSpPr txBox="1"/>
          <p:nvPr/>
        </p:nvSpPr>
        <p:spPr>
          <a:xfrm>
            <a:off x="132252" y="1620266"/>
            <a:ext cx="5692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A556E"/>
                </a:solidFill>
                <a:latin typeface="Franklin Gothic Medium Cond" panose="020B0606030402020204" pitchFamily="34" charset="0"/>
              </a:rPr>
              <a:t>Families today are busier than ever and with less free time, families want convenience. In fact, </a:t>
            </a:r>
            <a:r>
              <a:rPr lang="en-US" sz="2400">
                <a:solidFill>
                  <a:srgbClr val="F1504A"/>
                </a:solidFill>
                <a:latin typeface="Franklin Gothic Medium Cond" panose="020B0606030402020204" pitchFamily="34" charset="0"/>
              </a:rPr>
              <a:t>convenience beats cost at the #1 concern.</a:t>
            </a:r>
            <a:endParaRPr lang="en-US" sz="2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CDD68-4AB5-4741-9E24-51B842941BD5}"/>
              </a:ext>
            </a:extLst>
          </p:cNvPr>
          <p:cNvSpPr txBox="1"/>
          <p:nvPr/>
        </p:nvSpPr>
        <p:spPr>
          <a:xfrm>
            <a:off x="284652" y="3263138"/>
            <a:ext cx="569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A556E"/>
                </a:solidFill>
                <a:latin typeface="Franklin Gothic Medium Cond" panose="020B0606030402020204" pitchFamily="34" charset="0"/>
              </a:rPr>
              <a:t>Research shows that our programs are extremely appealing to today’s busy families.</a:t>
            </a:r>
            <a:endParaRPr lang="en-US" sz="2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B076A-E0ED-1D49-A6DD-55EE2E332CD2}"/>
              </a:ext>
            </a:extLst>
          </p:cNvPr>
          <p:cNvSpPr txBox="1"/>
          <p:nvPr/>
        </p:nvSpPr>
        <p:spPr>
          <a:xfrm>
            <a:off x="1431630" y="4548657"/>
            <a:ext cx="932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1504A"/>
                </a:solidFill>
                <a:latin typeface="Franklin Gothic Medium Cond" panose="020B0606030402020204" pitchFamily="34" charset="0"/>
              </a:rPr>
              <a:t>In a recent survey of parents not involved with Scouting…</a:t>
            </a:r>
            <a:endParaRPr lang="en-US" sz="2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3B9A1-6D26-8440-912D-9978F2C2D807}"/>
              </a:ext>
            </a:extLst>
          </p:cNvPr>
          <p:cNvSpPr txBox="1"/>
          <p:nvPr/>
        </p:nvSpPr>
        <p:spPr>
          <a:xfrm>
            <a:off x="2418252" y="5170903"/>
            <a:ext cx="293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1504A"/>
                </a:solidFill>
                <a:latin typeface="Franklin Gothic Medium Cond" panose="020B0606030402020204" pitchFamily="34" charset="0"/>
              </a:rPr>
              <a:t>Are interested in a program like Cub Scouts for their daughters</a:t>
            </a:r>
            <a:endParaRPr lang="en-US" sz="2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4D222-7DC1-1E49-93E9-2322C489D3DA}"/>
              </a:ext>
            </a:extLst>
          </p:cNvPr>
          <p:cNvSpPr txBox="1"/>
          <p:nvPr/>
        </p:nvSpPr>
        <p:spPr>
          <a:xfrm>
            <a:off x="8455746" y="5170902"/>
            <a:ext cx="293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1504A"/>
                </a:solidFill>
                <a:latin typeface="Franklin Gothic Medium Cond" panose="020B0606030402020204" pitchFamily="34" charset="0"/>
              </a:rPr>
              <a:t>Are interested in a program like Boy Scouts for their daughters</a:t>
            </a:r>
            <a:endParaRPr lang="en-US" sz="2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C7B44-8D4D-D745-815A-BCBD62C04AB7}"/>
              </a:ext>
            </a:extLst>
          </p:cNvPr>
          <p:cNvSpPr txBox="1"/>
          <p:nvPr/>
        </p:nvSpPr>
        <p:spPr>
          <a:xfrm>
            <a:off x="132252" y="4880887"/>
            <a:ext cx="2545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90%</a:t>
            </a:r>
            <a:endParaRPr lang="en-US" sz="100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9D1BFD-1EC7-4942-860A-5EB2CE86E5AF}"/>
              </a:ext>
            </a:extLst>
          </p:cNvPr>
          <p:cNvSpPr txBox="1"/>
          <p:nvPr/>
        </p:nvSpPr>
        <p:spPr>
          <a:xfrm>
            <a:off x="6084066" y="4955458"/>
            <a:ext cx="2545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87%</a:t>
            </a:r>
            <a:endParaRPr lang="en-US" sz="100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AE53C7-535E-AD43-9BA2-E6F165F5C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183" y="1615240"/>
            <a:ext cx="3032200" cy="345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5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5CA7EF-E82F-4B94-AB99-5D14066D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942"/>
            <a:ext cx="11579144" cy="984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2A160-96E8-7E4F-86A6-9E1B1904B121}"/>
              </a:ext>
            </a:extLst>
          </p:cNvPr>
          <p:cNvSpPr txBox="1"/>
          <p:nvPr/>
        </p:nvSpPr>
        <p:spPr>
          <a:xfrm>
            <a:off x="379140" y="327673"/>
            <a:ext cx="1181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HOW WILL IT WORK?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9C4AF-088B-944C-87B4-5D8DF9904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3488182"/>
            <a:ext cx="10439400" cy="267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E8AEBB-AB89-AD4F-91BA-F44BEDF0A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0" y="1679271"/>
            <a:ext cx="2603500" cy="44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A31549-1340-EF4F-BD33-3018F1784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114" y="6387592"/>
            <a:ext cx="4305300" cy="406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44909A-2322-5B4F-9B0F-6B839C26306A}"/>
              </a:ext>
            </a:extLst>
          </p:cNvPr>
          <p:cNvSpPr txBox="1"/>
          <p:nvPr/>
        </p:nvSpPr>
        <p:spPr>
          <a:xfrm>
            <a:off x="622980" y="2787765"/>
            <a:ext cx="320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ALL-BOY CUB SCOUT PACK</a:t>
            </a:r>
            <a:endParaRPr lang="en-US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B505C8-3DEE-6F4F-9BFA-8CC48812C10D}"/>
              </a:ext>
            </a:extLst>
          </p:cNvPr>
          <p:cNvSpPr txBox="1"/>
          <p:nvPr/>
        </p:nvSpPr>
        <p:spPr>
          <a:xfrm>
            <a:off x="3970614" y="2787765"/>
            <a:ext cx="424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BOYS &amp; GIRLS CUB SCOUT PACK</a:t>
            </a:r>
            <a:endParaRPr lang="en-US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06A4C6-86CC-EE4B-84F6-3874AC6FC1A4}"/>
              </a:ext>
            </a:extLst>
          </p:cNvPr>
          <p:cNvSpPr txBox="1"/>
          <p:nvPr/>
        </p:nvSpPr>
        <p:spPr>
          <a:xfrm>
            <a:off x="8218596" y="2787765"/>
            <a:ext cx="358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ALL-GIRL CUB SCOUT PACK</a:t>
            </a:r>
            <a:endParaRPr lang="en-US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3967C1-0ABC-C64C-AACC-742443930531}"/>
              </a:ext>
            </a:extLst>
          </p:cNvPr>
          <p:cNvSpPr txBox="1"/>
          <p:nvPr/>
        </p:nvSpPr>
        <p:spPr>
          <a:xfrm>
            <a:off x="4486785" y="1674886"/>
            <a:ext cx="320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CUB SCOUTS</a:t>
            </a:r>
            <a:endParaRPr lang="en-US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ED1CFF-1E71-BC44-81DF-433339916A6E}"/>
              </a:ext>
            </a:extLst>
          </p:cNvPr>
          <p:cNvSpPr txBox="1"/>
          <p:nvPr/>
        </p:nvSpPr>
        <p:spPr>
          <a:xfrm>
            <a:off x="4300856" y="2065030"/>
            <a:ext cx="371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AGES 5-10 (OR GRADES K-5)</a:t>
            </a:r>
            <a:endParaRPr lang="en-US" sz="12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F4C239-8FE4-4F48-BEF6-C16D997A17B7}"/>
              </a:ext>
            </a:extLst>
          </p:cNvPr>
          <p:cNvSpPr txBox="1"/>
          <p:nvPr/>
        </p:nvSpPr>
        <p:spPr>
          <a:xfrm>
            <a:off x="3327232" y="6436904"/>
            <a:ext cx="163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CUB SCOUT PACK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F1C409-C965-9542-809B-23C06083D5D4}"/>
              </a:ext>
            </a:extLst>
          </p:cNvPr>
          <p:cNvSpPr txBox="1"/>
          <p:nvPr/>
        </p:nvSpPr>
        <p:spPr>
          <a:xfrm>
            <a:off x="5554454" y="6436904"/>
            <a:ext cx="163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ALL-BOY DEN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3291AB-B285-A24E-9A85-16B78F1E3289}"/>
              </a:ext>
            </a:extLst>
          </p:cNvPr>
          <p:cNvSpPr txBox="1"/>
          <p:nvPr/>
        </p:nvSpPr>
        <p:spPr>
          <a:xfrm>
            <a:off x="7262453" y="6436904"/>
            <a:ext cx="163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ALL-GIRL DEN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4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5CA7EF-E82F-4B94-AB99-5D14066D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942"/>
            <a:ext cx="11579144" cy="984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2A160-96E8-7E4F-86A6-9E1B1904B121}"/>
              </a:ext>
            </a:extLst>
          </p:cNvPr>
          <p:cNvSpPr txBox="1"/>
          <p:nvPr/>
        </p:nvSpPr>
        <p:spPr>
          <a:xfrm>
            <a:off x="379140" y="327673"/>
            <a:ext cx="1181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HOW WILL IT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8AEBB-AB89-AD4F-91BA-F44BEDF0A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0" y="1679271"/>
            <a:ext cx="2603500" cy="444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44909A-2322-5B4F-9B0F-6B839C26306A}"/>
              </a:ext>
            </a:extLst>
          </p:cNvPr>
          <p:cNvSpPr txBox="1"/>
          <p:nvPr/>
        </p:nvSpPr>
        <p:spPr>
          <a:xfrm>
            <a:off x="622980" y="2367141"/>
            <a:ext cx="428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SEPARATE TROOPS FOR BOYS &amp; GIRLS</a:t>
            </a:r>
            <a:endParaRPr lang="en-US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06A4C6-86CC-EE4B-84F6-3874AC6FC1A4}"/>
              </a:ext>
            </a:extLst>
          </p:cNvPr>
          <p:cNvSpPr txBox="1"/>
          <p:nvPr/>
        </p:nvSpPr>
        <p:spPr>
          <a:xfrm>
            <a:off x="7507141" y="2367141"/>
            <a:ext cx="358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LINKED TROOP</a:t>
            </a:r>
            <a:endParaRPr lang="en-US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3967C1-0ABC-C64C-AACC-742443930531}"/>
              </a:ext>
            </a:extLst>
          </p:cNvPr>
          <p:cNvSpPr txBox="1"/>
          <p:nvPr/>
        </p:nvSpPr>
        <p:spPr>
          <a:xfrm>
            <a:off x="4486785" y="1674886"/>
            <a:ext cx="320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Scouts BSA</a:t>
            </a:r>
          </a:p>
          <a:p>
            <a:pPr algn="ctr"/>
            <a:endParaRPr lang="en-US" sz="300" i="1" dirty="0">
              <a:solidFill>
                <a:srgbClr val="2A556E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i="1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February 2019</a:t>
            </a:r>
            <a:endParaRPr lang="en-US" i="1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ED1CFF-1E71-BC44-81DF-433339916A6E}"/>
              </a:ext>
            </a:extLst>
          </p:cNvPr>
          <p:cNvSpPr txBox="1"/>
          <p:nvPr/>
        </p:nvSpPr>
        <p:spPr>
          <a:xfrm>
            <a:off x="4300856" y="2314416"/>
            <a:ext cx="371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AGES11-17 (OR GRADES 6-12)</a:t>
            </a:r>
            <a:endParaRPr lang="en-US" sz="12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1AE014-9E53-1147-AC0A-D417291C8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38" y="2851984"/>
            <a:ext cx="5549900" cy="336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920B9C-55BE-6644-84AF-A494A8F96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545" y="2843856"/>
            <a:ext cx="5397500" cy="349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0A885A-7F7D-1747-8A51-96A2C55AA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137" y="6435679"/>
            <a:ext cx="381000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22AE52-EFE4-1C4F-9F51-151C12736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816" y="6441513"/>
            <a:ext cx="381000" cy="381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4FC2AF-6A5A-F449-A5BF-B07CF921D660}"/>
              </a:ext>
            </a:extLst>
          </p:cNvPr>
          <p:cNvSpPr txBox="1"/>
          <p:nvPr/>
        </p:nvSpPr>
        <p:spPr>
          <a:xfrm>
            <a:off x="138938" y="2878155"/>
            <a:ext cx="2320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CHARTERED ORGANIZATION</a:t>
            </a:r>
            <a:endParaRPr lang="en-US" sz="16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4DB4AB-123D-994F-8B7A-226AE64C50EE}"/>
              </a:ext>
            </a:extLst>
          </p:cNvPr>
          <p:cNvSpPr txBox="1"/>
          <p:nvPr/>
        </p:nvSpPr>
        <p:spPr>
          <a:xfrm>
            <a:off x="3326386" y="2878155"/>
            <a:ext cx="2320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CHARTERED ORGANIZATION</a:t>
            </a:r>
            <a:endParaRPr lang="en-US" sz="16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079B6-A18D-6748-855F-F2A3143F2424}"/>
              </a:ext>
            </a:extLst>
          </p:cNvPr>
          <p:cNvSpPr txBox="1"/>
          <p:nvPr/>
        </p:nvSpPr>
        <p:spPr>
          <a:xfrm>
            <a:off x="8139896" y="2878155"/>
            <a:ext cx="2320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CHARTERED ORGANIZATION</a:t>
            </a:r>
            <a:endParaRPr lang="en-US" sz="16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E4C87C-03B8-9045-823E-E4FDFF4725B8}"/>
              </a:ext>
            </a:extLst>
          </p:cNvPr>
          <p:cNvSpPr txBox="1"/>
          <p:nvPr/>
        </p:nvSpPr>
        <p:spPr>
          <a:xfrm>
            <a:off x="154178" y="3451179"/>
            <a:ext cx="2320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TROOP COMMITTEE</a:t>
            </a:r>
            <a:endParaRPr lang="en-US" sz="16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6F3025-2471-0D44-BD98-07B275D91C1C}"/>
              </a:ext>
            </a:extLst>
          </p:cNvPr>
          <p:cNvSpPr txBox="1"/>
          <p:nvPr/>
        </p:nvSpPr>
        <p:spPr>
          <a:xfrm>
            <a:off x="3341626" y="3451179"/>
            <a:ext cx="2320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TROOP COMMITTEE</a:t>
            </a:r>
            <a:endParaRPr lang="en-US" sz="16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BAD4B9-80D1-6A48-A159-BB27B0C2BB91}"/>
              </a:ext>
            </a:extLst>
          </p:cNvPr>
          <p:cNvSpPr txBox="1"/>
          <p:nvPr/>
        </p:nvSpPr>
        <p:spPr>
          <a:xfrm>
            <a:off x="8139896" y="3451179"/>
            <a:ext cx="2320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TROOP COMMITTEE</a:t>
            </a:r>
            <a:endParaRPr lang="en-US" sz="16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CABF86-98AE-4241-8BD2-02A32B90B1C9}"/>
              </a:ext>
            </a:extLst>
          </p:cNvPr>
          <p:cNvSpPr txBox="1"/>
          <p:nvPr/>
        </p:nvSpPr>
        <p:spPr>
          <a:xfrm>
            <a:off x="7061285" y="6441513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ALL-BOY TROOP</a:t>
            </a:r>
            <a:endParaRPr lang="en-US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A37E19-17FD-4644-9002-3CEEC72B1AA3}"/>
              </a:ext>
            </a:extLst>
          </p:cNvPr>
          <p:cNvSpPr txBox="1"/>
          <p:nvPr/>
        </p:nvSpPr>
        <p:spPr>
          <a:xfrm>
            <a:off x="3843274" y="6447347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ALL-GIRL TROOP</a:t>
            </a:r>
            <a:endParaRPr lang="en-US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0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5CA7EF-E82F-4B94-AB99-5D14066D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942"/>
            <a:ext cx="11579144" cy="984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2A160-96E8-7E4F-86A6-9E1B1904B121}"/>
              </a:ext>
            </a:extLst>
          </p:cNvPr>
          <p:cNvSpPr txBox="1"/>
          <p:nvPr/>
        </p:nvSpPr>
        <p:spPr>
          <a:xfrm>
            <a:off x="379140" y="327673"/>
            <a:ext cx="1181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B19DC-BF78-2D4B-9BBA-BA6252D66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02157"/>
            <a:ext cx="11887200" cy="26087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0864EF-5AB5-F24B-AA00-97C81217DFB1}"/>
              </a:ext>
            </a:extLst>
          </p:cNvPr>
          <p:cNvSpPr txBox="1"/>
          <p:nvPr/>
        </p:nvSpPr>
        <p:spPr>
          <a:xfrm>
            <a:off x="152400" y="4467650"/>
            <a:ext cx="2407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Early Adopter</a:t>
            </a:r>
          </a:p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K-4 Grades</a:t>
            </a:r>
          </a:p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(Jan-May 2018)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D25523-36E2-414A-A50C-6E5AB306E250}"/>
              </a:ext>
            </a:extLst>
          </p:cNvPr>
          <p:cNvSpPr txBox="1"/>
          <p:nvPr/>
        </p:nvSpPr>
        <p:spPr>
          <a:xfrm>
            <a:off x="3212592" y="4473746"/>
            <a:ext cx="2407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Cub Scouts Begin</a:t>
            </a:r>
          </a:p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Program Year 2018</a:t>
            </a:r>
          </a:p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Cub Scout Materials </a:t>
            </a:r>
          </a:p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In Scout Shops</a:t>
            </a:r>
          </a:p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(June 1, 2018)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9F3ED3-E6EB-1743-AE7C-2F857505FEE8}"/>
              </a:ext>
            </a:extLst>
          </p:cNvPr>
          <p:cNvSpPr txBox="1"/>
          <p:nvPr/>
        </p:nvSpPr>
        <p:spPr>
          <a:xfrm>
            <a:off x="8119872" y="5390980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Materials in Scout Shops for Program for Older Girls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E0C2F8-CCD8-724A-87C1-58B2BC3100F6}"/>
              </a:ext>
            </a:extLst>
          </p:cNvPr>
          <p:cNvSpPr txBox="1"/>
          <p:nvPr/>
        </p:nvSpPr>
        <p:spPr>
          <a:xfrm>
            <a:off x="9902952" y="4467650"/>
            <a:ext cx="2106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Scheduled Launch of Program for Older Girls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210692-43DF-DA40-8CF7-CD6EEF2B9D69}"/>
              </a:ext>
            </a:extLst>
          </p:cNvPr>
          <p:cNvSpPr txBox="1"/>
          <p:nvPr/>
        </p:nvSpPr>
        <p:spPr>
          <a:xfrm rot="-2700000">
            <a:off x="-557863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MAR ‘18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35DBE-F8DB-2148-8757-B46AFAF7E5E1}"/>
              </a:ext>
            </a:extLst>
          </p:cNvPr>
          <p:cNvSpPr txBox="1"/>
          <p:nvPr/>
        </p:nvSpPr>
        <p:spPr>
          <a:xfrm rot="-2700000">
            <a:off x="555837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APR ‘18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9FBA27-1E36-2540-9BC1-74B5685ACF4F}"/>
              </a:ext>
            </a:extLst>
          </p:cNvPr>
          <p:cNvSpPr txBox="1"/>
          <p:nvPr/>
        </p:nvSpPr>
        <p:spPr>
          <a:xfrm rot="-2700000">
            <a:off x="1659693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MAY  ‘18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6DB266-4DF1-8941-BEDC-C2A1398E1A07}"/>
              </a:ext>
            </a:extLst>
          </p:cNvPr>
          <p:cNvSpPr txBox="1"/>
          <p:nvPr/>
        </p:nvSpPr>
        <p:spPr>
          <a:xfrm rot="-2700000">
            <a:off x="2622545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JUN ‘18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77AD2B-0A6D-6345-95F7-F48AAB00794F}"/>
              </a:ext>
            </a:extLst>
          </p:cNvPr>
          <p:cNvSpPr txBox="1"/>
          <p:nvPr/>
        </p:nvSpPr>
        <p:spPr>
          <a:xfrm rot="-2700000">
            <a:off x="3539292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JUL ‘18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591D41-74BC-BE4C-8C1B-2BFB902291EF}"/>
              </a:ext>
            </a:extLst>
          </p:cNvPr>
          <p:cNvSpPr txBox="1"/>
          <p:nvPr/>
        </p:nvSpPr>
        <p:spPr>
          <a:xfrm rot="-2700000">
            <a:off x="4643769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AUG ‘18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D6B3DB-904C-F347-8B9F-C2631CE2F2B9}"/>
              </a:ext>
            </a:extLst>
          </p:cNvPr>
          <p:cNvSpPr txBox="1"/>
          <p:nvPr/>
        </p:nvSpPr>
        <p:spPr>
          <a:xfrm rot="-2700000">
            <a:off x="5649628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SEP ‘18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D3FB17-FA9F-2840-9338-9BDFC0C7CE6B}"/>
              </a:ext>
            </a:extLst>
          </p:cNvPr>
          <p:cNvSpPr txBox="1"/>
          <p:nvPr/>
        </p:nvSpPr>
        <p:spPr>
          <a:xfrm rot="-2700000">
            <a:off x="6656930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OCT ‘18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742545-43E2-744B-A7FA-B12EED149DC3}"/>
              </a:ext>
            </a:extLst>
          </p:cNvPr>
          <p:cNvSpPr txBox="1"/>
          <p:nvPr/>
        </p:nvSpPr>
        <p:spPr>
          <a:xfrm rot="-2700000">
            <a:off x="7815189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NOV ‘18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C174B7-0C41-CC4C-BCCB-72007C63E706}"/>
              </a:ext>
            </a:extLst>
          </p:cNvPr>
          <p:cNvSpPr txBox="1"/>
          <p:nvPr/>
        </p:nvSpPr>
        <p:spPr>
          <a:xfrm rot="-2700000">
            <a:off x="8615662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DEC  ‘18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B97BBF-B596-D54E-BEB8-F144F12E078E}"/>
              </a:ext>
            </a:extLst>
          </p:cNvPr>
          <p:cNvSpPr txBox="1"/>
          <p:nvPr/>
        </p:nvSpPr>
        <p:spPr>
          <a:xfrm rot="-2700000">
            <a:off x="9703326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JAN ‘19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7065DB-3EE0-6242-A778-9BF9BD83E484}"/>
              </a:ext>
            </a:extLst>
          </p:cNvPr>
          <p:cNvSpPr txBox="1"/>
          <p:nvPr/>
        </p:nvSpPr>
        <p:spPr>
          <a:xfrm rot="-2700000">
            <a:off x="10526059" y="2708369"/>
            <a:ext cx="210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FEB ‘19</a:t>
            </a:r>
            <a:endParaRPr lang="en-US" sz="1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1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5CA7EF-E82F-4B94-AB99-5D14066D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942"/>
            <a:ext cx="11579144" cy="9844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A8DF3D-EBD5-4935-8592-25CE2CB4A9A9}"/>
              </a:ext>
            </a:extLst>
          </p:cNvPr>
          <p:cNvCxnSpPr/>
          <p:nvPr/>
        </p:nvCxnSpPr>
        <p:spPr>
          <a:xfrm>
            <a:off x="6096000" y="1856232"/>
            <a:ext cx="0" cy="4572000"/>
          </a:xfrm>
          <a:prstGeom prst="line">
            <a:avLst/>
          </a:prstGeom>
          <a:ln>
            <a:solidFill>
              <a:srgbClr val="335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11A8E3-C039-4B7D-B14D-BD9CD38163B8}"/>
              </a:ext>
            </a:extLst>
          </p:cNvPr>
          <p:cNvCxnSpPr>
            <a:cxnSpLocks/>
          </p:cNvCxnSpPr>
          <p:nvPr/>
        </p:nvCxnSpPr>
        <p:spPr>
          <a:xfrm rot="5400000">
            <a:off x="6096000" y="-411324"/>
            <a:ext cx="0" cy="9144000"/>
          </a:xfrm>
          <a:prstGeom prst="line">
            <a:avLst/>
          </a:prstGeom>
          <a:ln>
            <a:solidFill>
              <a:srgbClr val="335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695C87-DC8E-5C44-B8D1-FD08D05D5FAD}"/>
              </a:ext>
            </a:extLst>
          </p:cNvPr>
          <p:cNvSpPr txBox="1"/>
          <p:nvPr/>
        </p:nvSpPr>
        <p:spPr>
          <a:xfrm>
            <a:off x="1524000" y="212138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Allows organizations</a:t>
            </a:r>
          </a:p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to identify the options</a:t>
            </a:r>
          </a:p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that work best for</a:t>
            </a:r>
          </a:p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their communities</a:t>
            </a:r>
            <a:endParaRPr lang="en-US" sz="2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A32472-D8F4-7C46-9350-7FD9609E3EC3}"/>
              </a:ext>
            </a:extLst>
          </p:cNvPr>
          <p:cNvSpPr txBox="1"/>
          <p:nvPr/>
        </p:nvSpPr>
        <p:spPr>
          <a:xfrm>
            <a:off x="1524000" y="4565568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Allows us to</a:t>
            </a:r>
          </a:p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introduce scouting</a:t>
            </a:r>
          </a:p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to more families</a:t>
            </a:r>
            <a:endParaRPr lang="en-US" sz="2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AEE2A0-0AEE-B84B-85F8-ED2C57003F2E}"/>
              </a:ext>
            </a:extLst>
          </p:cNvPr>
          <p:cNvSpPr txBox="1"/>
          <p:nvPr/>
        </p:nvSpPr>
        <p:spPr>
          <a:xfrm>
            <a:off x="6096000" y="212138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Allows flexibility</a:t>
            </a:r>
          </a:p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for chartered partners</a:t>
            </a:r>
            <a:endParaRPr lang="en-US" sz="2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B3D3D-8C07-8748-B6C7-C01C7D572302}"/>
              </a:ext>
            </a:extLst>
          </p:cNvPr>
          <p:cNvSpPr txBox="1"/>
          <p:nvPr/>
        </p:nvSpPr>
        <p:spPr>
          <a:xfrm>
            <a:off x="6096000" y="4565568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Allows boys and girls</a:t>
            </a:r>
          </a:p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to learn and grow at</a:t>
            </a:r>
          </a:p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the pace that is unique</a:t>
            </a:r>
          </a:p>
          <a:p>
            <a:pPr algn="ctr"/>
            <a:r>
              <a:rPr lang="en-US" sz="2400" dirty="0">
                <a:solidFill>
                  <a:srgbClr val="2A556E"/>
                </a:solidFill>
                <a:latin typeface="Franklin Gothic Medium Cond" panose="020B0606030402020204" pitchFamily="34" charset="0"/>
              </a:rPr>
              <a:t>to their development</a:t>
            </a:r>
            <a:endParaRPr lang="en-US" sz="2400" dirty="0">
              <a:solidFill>
                <a:srgbClr val="F1504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83D45-A299-8149-82AC-EECC60476CA9}"/>
              </a:ext>
            </a:extLst>
          </p:cNvPr>
          <p:cNvSpPr txBox="1"/>
          <p:nvPr/>
        </p:nvSpPr>
        <p:spPr>
          <a:xfrm>
            <a:off x="379140" y="327673"/>
            <a:ext cx="1181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328144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692D25-322A-4112-88BB-8337090E9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2188952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CC83D3-9113-4E4D-801D-55F941AD4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949952"/>
            <a:ext cx="5486400" cy="8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8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320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Medium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Thompson</dc:creator>
  <cp:lastModifiedBy>Carol Chacon</cp:lastModifiedBy>
  <cp:revision>18</cp:revision>
  <cp:lastPrinted>2018-04-17T19:45:55Z</cp:lastPrinted>
  <dcterms:created xsi:type="dcterms:W3CDTF">2017-12-05T16:42:00Z</dcterms:created>
  <dcterms:modified xsi:type="dcterms:W3CDTF">2018-12-25T05:09:31Z</dcterms:modified>
</cp:coreProperties>
</file>